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5" r:id="rId6"/>
    <p:sldId id="257" r:id="rId7"/>
    <p:sldId id="266" r:id="rId8"/>
    <p:sldId id="267" r:id="rId9"/>
    <p:sldId id="262" r:id="rId10"/>
    <p:sldId id="269" r:id="rId11"/>
    <p:sldId id="268" r:id="rId12"/>
    <p:sldId id="259" r:id="rId13"/>
    <p:sldId id="258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D9D9D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101" autoAdjust="0"/>
  </p:normalViewPr>
  <p:slideViewPr>
    <p:cSldViewPr snapToGrid="0">
      <p:cViewPr varScale="1">
        <p:scale>
          <a:sx n="83" d="100"/>
          <a:sy n="83" d="100"/>
        </p:scale>
        <p:origin x="39" y="6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DA95B-9CB0-45E6-BF15-DCECD1586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1AAC3-5FD2-4BCA-A032-9D0AD477D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065A-7560-4A34-B13F-66C935FE214F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C6B9-C23F-4C20-8273-3800468196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3235-B715-4620-A90E-8478CC3D9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F060-D408-4A0C-A60B-108AF4CDF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7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7432-2AB1-43E6-A203-71430DE2112E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A5F3-E7C8-41AA-BEFD-88F8FA173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5A5F3-E7C8-41AA-BEFD-88F8FA1733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9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noProof="0" smtClean="0"/>
              <a:t>9/15/2019</a:t>
            </a:fld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5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6973-B384-4996-A6E4-1FDE0C7C3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microsoft.com/office/2017/06/relationships/model3d" Target="../media/model3d2.glb"/><Relationship Id="rId12" Type="http://schemas.microsoft.com/office/2017/06/relationships/model3d" Target="../media/model3d4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5" Type="http://schemas.openxmlformats.org/officeDocument/2006/relationships/image" Target="../media/image5.GIF"/><Relationship Id="rId10" Type="http://schemas.microsoft.com/office/2017/06/relationships/model3d" Target="../media/model3d3.glb"/><Relationship Id="rId4" Type="http://schemas.microsoft.com/office/2017/06/relationships/model3d" Target="../media/model3d5.glb"/><Relationship Id="rId9" Type="http://schemas.openxmlformats.org/officeDocument/2006/relationships/image" Target="../media/image26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11" Type="http://schemas.microsoft.com/office/2017/06/relationships/model3d" Target="../media/model3d4.glb"/><Relationship Id="rId15" Type="http://schemas.openxmlformats.org/officeDocument/2006/relationships/image" Target="../media/image18.png"/><Relationship Id="rId10" Type="http://schemas.openxmlformats.org/officeDocument/2006/relationships/image" Target="../media/image19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6318" y="745813"/>
            <a:ext cx="5124910" cy="2387600"/>
          </a:xfrm>
        </p:spPr>
        <p:txBody>
          <a:bodyPr/>
          <a:lstStyle/>
          <a:p>
            <a:r>
              <a:rPr lang="en-US" dirty="0"/>
              <a:t>Connecting with realtors on home pricing intuition</a:t>
            </a:r>
            <a:br>
              <a:rPr lang="en-US" dirty="0"/>
            </a:br>
            <a:r>
              <a:rPr lang="en-US" dirty="0"/>
              <a:t>based on data science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9952866"/>
                  </p:ext>
                </p:extLst>
              </p:nvPr>
            </p:nvGraphicFramePr>
            <p:xfrm>
              <a:off x="5741926" y="1569253"/>
              <a:ext cx="6203906" cy="4464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3906" cy="4464000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424371" ay="1637646" az="1953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57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1926" y="1569253"/>
                <a:ext cx="6203906" cy="4464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ubtitle 5">
            <a:extLst>
              <a:ext uri="{FF2B5EF4-FFF2-40B4-BE49-F238E27FC236}">
                <a16:creationId xmlns:a16="http://schemas.microsoft.com/office/drawing/2014/main" id="{9EFD72D4-A328-452E-8D24-7B96DBB7D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977" y="4187717"/>
            <a:ext cx="4737100" cy="1798215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Location, Location, Location ?!</a:t>
            </a:r>
          </a:p>
          <a:p>
            <a:r>
              <a:rPr lang="en-US" sz="1800" b="1" dirty="0"/>
              <a:t>Rebecca Mih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F2B25C-041A-455F-92E8-EBD957BB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5" y="1065711"/>
            <a:ext cx="4625312" cy="287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87" y="701867"/>
            <a:ext cx="1914446" cy="67873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House Full Side" descr="3D House, full model, smaller, side view">
                <a:extLst>
                  <a:ext uri="{FF2B5EF4-FFF2-40B4-BE49-F238E27FC236}">
                    <a16:creationId xmlns:a16="http://schemas.microsoft.com/office/drawing/2014/main" id="{C16129E1-2271-4CFE-83D1-F983909194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7427314"/>
                  </p:ext>
                </p:extLst>
              </p:nvPr>
            </p:nvGraphicFramePr>
            <p:xfrm>
              <a:off x="195236" y="3999251"/>
              <a:ext cx="1633270" cy="13858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33270" cy="1385830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House Full Side" descr="3D House, full model, smaller, side view">
                <a:extLst>
                  <a:ext uri="{FF2B5EF4-FFF2-40B4-BE49-F238E27FC236}">
                    <a16:creationId xmlns:a16="http://schemas.microsoft.com/office/drawing/2014/main" id="{C16129E1-2271-4CFE-83D1-F983909194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236" y="3999251"/>
                <a:ext cx="1633270" cy="1385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1st floor Side" descr="3D House Level 1, side view, separated from the rest of the house diagram">
                <a:extLst>
                  <a:ext uri="{FF2B5EF4-FFF2-40B4-BE49-F238E27FC236}">
                    <a16:creationId xmlns:a16="http://schemas.microsoft.com/office/drawing/2014/main" id="{2BF6FF98-B0D1-4AAE-8D57-B8CA0CFF69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159700"/>
                  </p:ext>
                </p:extLst>
              </p:nvPr>
            </p:nvGraphicFramePr>
            <p:xfrm>
              <a:off x="3019578" y="5348072"/>
              <a:ext cx="4024751" cy="10073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24751" cy="1007394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1st floor Side" descr="3D House Level 1, side view, separated from the rest of the house diagram">
                <a:extLst>
                  <a:ext uri="{FF2B5EF4-FFF2-40B4-BE49-F238E27FC236}">
                    <a16:creationId xmlns:a16="http://schemas.microsoft.com/office/drawing/2014/main" id="{2BF6FF98-B0D1-4AAE-8D57-B8CA0CFF69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9578" y="5348072"/>
                <a:ext cx="4024751" cy="1007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2nd Floor Side" descr="3D House Level 2, side view, separated from the rest of the house diagram">
                <a:extLst>
                  <a:ext uri="{FF2B5EF4-FFF2-40B4-BE49-F238E27FC236}">
                    <a16:creationId xmlns:a16="http://schemas.microsoft.com/office/drawing/2014/main" id="{CFCBB30C-FF62-4DF2-BEBB-4E507874A1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5454222"/>
                  </p:ext>
                </p:extLst>
              </p:nvPr>
            </p:nvGraphicFramePr>
            <p:xfrm>
              <a:off x="3044272" y="3733030"/>
              <a:ext cx="4022448" cy="101235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022448" cy="1012357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2nd Floor Side" descr="3D House Level 2, side view, separated from the rest of the house diagram">
                <a:extLst>
                  <a:ext uri="{FF2B5EF4-FFF2-40B4-BE49-F238E27FC236}">
                    <a16:creationId xmlns:a16="http://schemas.microsoft.com/office/drawing/2014/main" id="{CFCBB30C-FF62-4DF2-BEBB-4E507874A1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4272" y="3733030"/>
                <a:ext cx="4022448" cy="101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3rd Floor Side" descr="3D House Level 3, side view, separated from the rest of the house diagram">
                <a:extLst>
                  <a:ext uri="{FF2B5EF4-FFF2-40B4-BE49-F238E27FC236}">
                    <a16:creationId xmlns:a16="http://schemas.microsoft.com/office/drawing/2014/main" id="{A153D371-BB42-4AE6-9C53-3A7BEB9426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1401661"/>
                  </p:ext>
                </p:extLst>
              </p:nvPr>
            </p:nvGraphicFramePr>
            <p:xfrm>
              <a:off x="3091606" y="1468561"/>
              <a:ext cx="3921031" cy="164706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921031" cy="1647066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3rd Floor Side" descr="3D House Level 3, side view, separated from the rest of the house diagram">
                <a:extLst>
                  <a:ext uri="{FF2B5EF4-FFF2-40B4-BE49-F238E27FC236}">
                    <a16:creationId xmlns:a16="http://schemas.microsoft.com/office/drawing/2014/main" id="{A153D371-BB42-4AE6-9C53-3A7BEB9426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91606" y="1468561"/>
                <a:ext cx="3921031" cy="1647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Roof Side" descr="3D House Roof, side view, separated from the rest of the house diagram">
                <a:extLst>
                  <a:ext uri="{FF2B5EF4-FFF2-40B4-BE49-F238E27FC236}">
                    <a16:creationId xmlns:a16="http://schemas.microsoft.com/office/drawing/2014/main" id="{A0207BCB-F755-4B3B-BD62-79E220D0A1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2470762"/>
                  </p:ext>
                </p:extLst>
              </p:nvPr>
            </p:nvGraphicFramePr>
            <p:xfrm>
              <a:off x="3040001" y="406438"/>
              <a:ext cx="4073917" cy="115683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4073917" cy="1156832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Roof Side" descr="3D House Roof, side view, separated from the rest of the house diagram">
                <a:extLst>
                  <a:ext uri="{FF2B5EF4-FFF2-40B4-BE49-F238E27FC236}">
                    <a16:creationId xmlns:a16="http://schemas.microsoft.com/office/drawing/2014/main" id="{A0207BCB-F755-4B3B-BD62-79E220D0A1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40001" y="406438"/>
                <a:ext cx="4073917" cy="1156832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Bottom Divider">
            <a:extLst>
              <a:ext uri="{FF2B5EF4-FFF2-40B4-BE49-F238E27FC236}">
                <a16:creationId xmlns:a16="http://schemas.microsoft.com/office/drawing/2014/main" id="{A73BBC22-504F-4077-93B5-C70A35A74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4959666"/>
            <a:ext cx="3409517" cy="211015"/>
            <a:chOff x="8187070" y="1740886"/>
            <a:chExt cx="3409517" cy="21101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146F1D-40B2-44B0-8CC5-A7BAB2AA7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ine and dot 25">
              <a:extLst>
                <a:ext uri="{FF2B5EF4-FFF2-40B4-BE49-F238E27FC236}">
                  <a16:creationId xmlns:a16="http://schemas.microsoft.com/office/drawing/2014/main" id="{4400F7A5-9056-4FBE-9DD2-6E2A70C8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3" name="Middle Divider">
            <a:extLst>
              <a:ext uri="{FF2B5EF4-FFF2-40B4-BE49-F238E27FC236}">
                <a16:creationId xmlns:a16="http://schemas.microsoft.com/office/drawing/2014/main" id="{4485E7BD-48DB-4BA1-A6AB-E3099C91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3330422"/>
            <a:ext cx="3409517" cy="211015"/>
            <a:chOff x="8187070" y="1740886"/>
            <a:chExt cx="3409517" cy="21101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BCF8A7-AA99-441F-9AD2-8536F7EDA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and dot 25">
              <a:extLst>
                <a:ext uri="{FF2B5EF4-FFF2-40B4-BE49-F238E27FC236}">
                  <a16:creationId xmlns:a16="http://schemas.microsoft.com/office/drawing/2014/main" id="{3F7F28B0-2D32-47DD-AC0E-951974907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0" name="Top Divider">
            <a:extLst>
              <a:ext uri="{FF2B5EF4-FFF2-40B4-BE49-F238E27FC236}">
                <a16:creationId xmlns:a16="http://schemas.microsoft.com/office/drawing/2014/main" id="{6D2D42DE-61EE-4290-9EC3-2D9AB606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EAB0EC-C3CB-47E6-9B3B-71B858405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ine and dot 25">
              <a:extLst>
                <a:ext uri="{FF2B5EF4-FFF2-40B4-BE49-F238E27FC236}">
                  <a16:creationId xmlns:a16="http://schemas.microsoft.com/office/drawing/2014/main" id="{CC1A943B-5E19-4E85-8B9F-4A27BB30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2" name="TextBox 1st Floor" descr="1st FLOOR: &#10;Panoramic window allows natural light to flow into the house">
            <a:extLst>
              <a:ext uri="{FF2B5EF4-FFF2-40B4-BE49-F238E27FC236}">
                <a16:creationId xmlns:a16="http://schemas.microsoft.com/office/drawing/2014/main" id="{229EF21A-3897-4010-889B-0020EDCCD3D5}"/>
              </a:ext>
            </a:extLst>
          </p:cNvPr>
          <p:cNvSpPr txBox="1"/>
          <p:nvPr/>
        </p:nvSpPr>
        <p:spPr>
          <a:xfrm>
            <a:off x="8216267" y="5324035"/>
            <a:ext cx="352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Grade improvements may be the best way to increase home price (2X or more)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nd Floor" descr="2nd FLOOR:&#10;Stone tiling is delightfully accompanied by soft grey tones">
            <a:extLst>
              <a:ext uri="{FF2B5EF4-FFF2-40B4-BE49-F238E27FC236}">
                <a16:creationId xmlns:a16="http://schemas.microsoft.com/office/drawing/2014/main" id="{311207BA-510F-4CC2-B95E-F9A57549F64D}"/>
              </a:ext>
            </a:extLst>
          </p:cNvPr>
          <p:cNvSpPr txBox="1"/>
          <p:nvPr/>
        </p:nvSpPr>
        <p:spPr>
          <a:xfrm>
            <a:off x="8216267" y="3747044"/>
            <a:ext cx="3528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Waterfront Views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Worth ~2x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 Median Price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Up to 3X  Price/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SqFt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3rd Floor" descr="3rd FLOOR: &#10;Large terrace finished in cool grey for the perfect neutral effect">
            <a:extLst>
              <a:ext uri="{FF2B5EF4-FFF2-40B4-BE49-F238E27FC236}">
                <a16:creationId xmlns:a16="http://schemas.microsoft.com/office/drawing/2014/main" id="{7EF3B4B3-FB3D-4E7E-80AF-055BB0C8F0D2}"/>
              </a:ext>
            </a:extLst>
          </p:cNvPr>
          <p:cNvSpPr txBox="1"/>
          <p:nvPr/>
        </p:nvSpPr>
        <p:spPr>
          <a:xfrm>
            <a:off x="8220320" y="2002525"/>
            <a:ext cx="3528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Location: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Still important,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zipcodes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shown only 10% Median house price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</a:t>
            </a:r>
          </a:p>
        </p:txBody>
      </p:sp>
      <p:sp>
        <p:nvSpPr>
          <p:cNvPr id="19" name="TextBox Roof" descr="ROOF: &#10;Stepped rear design offers attractive viewing profile">
            <a:extLst>
              <a:ext uri="{FF2B5EF4-FFF2-40B4-BE49-F238E27FC236}">
                <a16:creationId xmlns:a16="http://schemas.microsoft.com/office/drawing/2014/main" id="{66612101-C7BF-4702-8E02-EFE68AC5CD53}"/>
              </a:ext>
            </a:extLst>
          </p:cNvPr>
          <p:cNvSpPr txBox="1"/>
          <p:nvPr/>
        </p:nvSpPr>
        <p:spPr>
          <a:xfrm>
            <a:off x="8216267" y="593062"/>
            <a:ext cx="35280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Location: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Price per Sq. Ft. systematically tracks to latitude. Use this data for future pricing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D2DE5A8-9D15-45D2-BDC5-D8F82A6D64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739" y="2309369"/>
            <a:ext cx="1764769" cy="10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9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AD1B-50C0-41A3-8AEC-AC8B9DCD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75" y="226299"/>
            <a:ext cx="11188589" cy="1429549"/>
          </a:xfrm>
        </p:spPr>
        <p:txBody>
          <a:bodyPr/>
          <a:lstStyle/>
          <a:p>
            <a:r>
              <a:rPr lang="en-US" dirty="0"/>
              <a:t>Traditional Home Value Intuition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DA22-3D47-49B2-95DB-8271CE9C3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nutshell, </a:t>
            </a:r>
            <a:r>
              <a:rPr lang="en-US" b="1" dirty="0"/>
              <a:t>location</a:t>
            </a:r>
            <a:r>
              <a:rPr lang="en-US" dirty="0"/>
              <a:t>, </a:t>
            </a:r>
            <a:r>
              <a:rPr lang="en-US" b="1" dirty="0"/>
              <a:t>location</a:t>
            </a:r>
            <a:r>
              <a:rPr lang="en-US" dirty="0"/>
              <a:t>, </a:t>
            </a:r>
            <a:r>
              <a:rPr lang="en-US" b="1" dirty="0"/>
              <a:t>location</a:t>
            </a:r>
            <a:r>
              <a:rPr lang="en-US" dirty="0"/>
              <a:t> means homes can experience large increases or decreases in value due to nothing other than their </a:t>
            </a:r>
            <a:r>
              <a:rPr lang="en-US" b="1" dirty="0"/>
              <a:t>location</a:t>
            </a:r>
            <a:r>
              <a:rPr lang="en-US" dirty="0"/>
              <a:t>. The saying's repeated three times for emphasis, and it is the number one rule in real estate, while also often the most overlooked.                       </a:t>
            </a:r>
            <a:r>
              <a:rPr lang="en-US" i="1" dirty="0"/>
              <a:t>- Google</a:t>
            </a:r>
          </a:p>
          <a:p>
            <a:endParaRPr lang="en-US" dirty="0"/>
          </a:p>
          <a:p>
            <a:r>
              <a:rPr lang="en-US" dirty="0"/>
              <a:t>Location can mean different things to different people</a:t>
            </a:r>
          </a:p>
          <a:p>
            <a:r>
              <a:rPr lang="en-US" dirty="0"/>
              <a:t>Other Features:  Living Area, #Bedrooms, #Baths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1D3870-5DE6-47E0-9F27-C7F2F1466A7B}"/>
              </a:ext>
            </a:extLst>
          </p:cNvPr>
          <p:cNvSpPr/>
          <p:nvPr/>
        </p:nvSpPr>
        <p:spPr>
          <a:xfrm>
            <a:off x="876299" y="6003661"/>
            <a:ext cx="10553701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                          Data Science Insights</a:t>
            </a:r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6BCD13B4-C0F8-4F58-A2C0-3D8B46624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399" y="59125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2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F3F9-29F3-4C46-9AAD-D38CC902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98" y="566658"/>
            <a:ext cx="1797469" cy="1016609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Scope</a:t>
            </a:r>
          </a:p>
        </p:txBody>
      </p:sp>
      <p:grpSp>
        <p:nvGrpSpPr>
          <p:cNvPr id="20" name="Bottom Line">
            <a:extLst>
              <a:ext uri="{FF2B5EF4-FFF2-40B4-BE49-F238E27FC236}">
                <a16:creationId xmlns:a16="http://schemas.microsoft.com/office/drawing/2014/main" id="{F2FD7996-8C6D-4F80-89E7-349B1585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5014530"/>
            <a:ext cx="3409517" cy="211015"/>
            <a:chOff x="8187070" y="1740886"/>
            <a:chExt cx="3409517" cy="2110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B41485C-C18B-432D-B151-D8CDD5653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ine and dot 25">
              <a:extLst>
                <a:ext uri="{FF2B5EF4-FFF2-40B4-BE49-F238E27FC236}">
                  <a16:creationId xmlns:a16="http://schemas.microsoft.com/office/drawing/2014/main" id="{799EA6B5-E80E-4845-902C-2195037B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7" name="Middle Line">
            <a:extLst>
              <a:ext uri="{FF2B5EF4-FFF2-40B4-BE49-F238E27FC236}">
                <a16:creationId xmlns:a16="http://schemas.microsoft.com/office/drawing/2014/main" id="{D7184778-A4C0-403E-9B98-CA80EC41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3357854"/>
            <a:ext cx="3409517" cy="211015"/>
            <a:chOff x="8187070" y="1740886"/>
            <a:chExt cx="3409517" cy="21101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F9F928-28CD-49E0-8381-072795924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ine and dot 25">
              <a:extLst>
                <a:ext uri="{FF2B5EF4-FFF2-40B4-BE49-F238E27FC236}">
                  <a16:creationId xmlns:a16="http://schemas.microsoft.com/office/drawing/2014/main" id="{E3DA926A-BB10-44E0-A09B-41D6B071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4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ine and dot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183974" y="3798203"/>
            <a:ext cx="366199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Highes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Sales Concentration: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Olympic Peninsula / Lake Washington areas</a:t>
            </a: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262665" y="553454"/>
            <a:ext cx="3583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King County, Washington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Single Family Homes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May 2014 – May 2015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AF72671-F4F9-40EE-B5CA-02213E7AA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7"/>
          <a:stretch/>
        </p:blipFill>
        <p:spPr>
          <a:xfrm>
            <a:off x="2313578" y="553454"/>
            <a:ext cx="5289501" cy="287554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1E240C9-51AC-427F-8DDF-544D9B3E5338}"/>
              </a:ext>
            </a:extLst>
          </p:cNvPr>
          <p:cNvSpPr/>
          <p:nvPr/>
        </p:nvSpPr>
        <p:spPr>
          <a:xfrm>
            <a:off x="2450870" y="3753900"/>
            <a:ext cx="525683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Data Science Help With These Questions: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Trends between Location and Price 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 there a significant difference between house prices on the peninsula versus away from the coastline 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What’s the value of a Waterfront View 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What other factors are key for increasing home prices?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37C9A58C-B7F8-42C4-8E8C-DD5718E39A4B}"/>
              </a:ext>
            </a:extLst>
          </p:cNvPr>
          <p:cNvSpPr txBox="1"/>
          <p:nvPr/>
        </p:nvSpPr>
        <p:spPr>
          <a:xfrm>
            <a:off x="8194803" y="2443718"/>
            <a:ext cx="3661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Darker Blue = More Home Sales</a:t>
            </a:r>
          </a:p>
        </p:txBody>
      </p:sp>
    </p:spTree>
    <p:extLst>
      <p:ext uri="{BB962C8B-B14F-4D97-AF65-F5344CB8AC3E}">
        <p14:creationId xmlns:p14="http://schemas.microsoft.com/office/powerpoint/2010/main" val="359993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3E6D-3952-46A2-AB12-C301F7639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9673" y="155542"/>
            <a:ext cx="5124910" cy="2387600"/>
          </a:xfrm>
        </p:spPr>
        <p:txBody>
          <a:bodyPr/>
          <a:lstStyle/>
          <a:p>
            <a:r>
              <a:rPr lang="en-US" dirty="0"/>
              <a:t>Housing Metrics as a Function of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2212F-BA93-4EFF-8CBC-197BFCF0E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 anchorCtr="0"/>
          <a:lstStyle/>
          <a:p>
            <a:pPr algn="l"/>
            <a:r>
              <a:rPr lang="en-US" dirty="0"/>
              <a:t>Price Per Square Foot Trends Smoothly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1B129-967F-433F-9E38-D3B149CA9E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Start with traditional metrics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6099E-9BD3-4336-8137-9CE9F1C4BC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Price Per Square Foot seems to have captured the key features in pricing, in a rational manner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99A8C-2D01-431A-A085-161F5D2EC1B9}"/>
              </a:ext>
            </a:extLst>
          </p:cNvPr>
          <p:cNvPicPr/>
          <p:nvPr/>
        </p:nvPicPr>
        <p:blipFill rotWithShape="1">
          <a:blip r:embed="rId2"/>
          <a:srcRect l="999" t="9294" r="3398"/>
          <a:stretch/>
        </p:blipFill>
        <p:spPr>
          <a:xfrm>
            <a:off x="6256869" y="1084070"/>
            <a:ext cx="5871702" cy="1997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C92AD-23C4-4BFE-92E1-7362B89F3FE4}"/>
              </a:ext>
            </a:extLst>
          </p:cNvPr>
          <p:cNvPicPr/>
          <p:nvPr/>
        </p:nvPicPr>
        <p:blipFill rotWithShape="1">
          <a:blip r:embed="rId3"/>
          <a:srcRect r="1958"/>
          <a:stretch/>
        </p:blipFill>
        <p:spPr>
          <a:xfrm>
            <a:off x="6188320" y="3724274"/>
            <a:ext cx="5927616" cy="2147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B1A5EA-E530-49F7-AA0A-4E75C6E7F69D}"/>
              </a:ext>
            </a:extLst>
          </p:cNvPr>
          <p:cNvSpPr txBox="1"/>
          <p:nvPr/>
        </p:nvSpPr>
        <p:spPr>
          <a:xfrm>
            <a:off x="6666249" y="5876032"/>
            <a:ext cx="2184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 Largest Homes to the East of Lake Washington. </a:t>
            </a:r>
            <a:r>
              <a:rPr lang="en-US" sz="1200" b="1" dirty="0">
                <a:solidFill>
                  <a:srgbClr val="002060"/>
                </a:solidFill>
              </a:rPr>
              <a:t>Smallest homes predominantly on the peninsula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53EE6-E383-4C87-9EF9-7A44FB0A0CD3}"/>
              </a:ext>
            </a:extLst>
          </p:cNvPr>
          <p:cNvSpPr txBox="1"/>
          <p:nvPr/>
        </p:nvSpPr>
        <p:spPr>
          <a:xfrm>
            <a:off x="9579867" y="3067371"/>
            <a:ext cx="2184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 Newest homes </a:t>
            </a:r>
            <a:r>
              <a:rPr lang="en-US" sz="1200" b="1" i="1" dirty="0">
                <a:solidFill>
                  <a:schemeClr val="accent2"/>
                </a:solidFill>
              </a:rPr>
              <a:t>not</a:t>
            </a:r>
            <a:r>
              <a:rPr lang="en-US" sz="1200" b="1" dirty="0">
                <a:solidFill>
                  <a:schemeClr val="accent2"/>
                </a:solidFill>
              </a:rPr>
              <a:t> on the coastlines.  </a:t>
            </a:r>
            <a:r>
              <a:rPr lang="en-US" sz="1200" b="1" dirty="0">
                <a:solidFill>
                  <a:srgbClr val="002060"/>
                </a:solidFill>
              </a:rPr>
              <a:t>Oldest homes on the coastlines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C6784-0518-445D-9694-7D829F5C832D}"/>
              </a:ext>
            </a:extLst>
          </p:cNvPr>
          <p:cNvSpPr txBox="1"/>
          <p:nvPr/>
        </p:nvSpPr>
        <p:spPr>
          <a:xfrm>
            <a:off x="9579867" y="5871633"/>
            <a:ext cx="2184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 Highest Price per Square Foot on the peninsula, and moving east of Lake Washington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D1137-A00A-42FE-8AB3-3B5AD98C41D6}"/>
              </a:ext>
            </a:extLst>
          </p:cNvPr>
          <p:cNvSpPr txBox="1"/>
          <p:nvPr/>
        </p:nvSpPr>
        <p:spPr>
          <a:xfrm>
            <a:off x="6736273" y="3067371"/>
            <a:ext cx="2184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/>
                </a:solidFill>
              </a:rPr>
              <a:t> Highest prices on coastline and inland</a:t>
            </a:r>
          </a:p>
        </p:txBody>
      </p:sp>
    </p:spTree>
    <p:extLst>
      <p:ext uri="{BB962C8B-B14F-4D97-AF65-F5344CB8AC3E}">
        <p14:creationId xmlns:p14="http://schemas.microsoft.com/office/powerpoint/2010/main" val="423473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AD1B-50C0-41A3-8AEC-AC8B9DCD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25" y="208967"/>
            <a:ext cx="11683725" cy="1429549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Zip Codes Versus Price</a:t>
            </a:r>
            <a:br>
              <a:rPr lang="en-US" sz="2800" dirty="0"/>
            </a:br>
            <a:endParaRPr lang="en-US" sz="32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452F599-699C-4E36-AF2B-0FE383AB3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389" y="408528"/>
            <a:ext cx="5300216" cy="51709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CD38EE2-C90A-40AE-96F6-81A20E0E3779}"/>
              </a:ext>
            </a:extLst>
          </p:cNvPr>
          <p:cNvGrpSpPr/>
          <p:nvPr/>
        </p:nvGrpSpPr>
        <p:grpSpPr>
          <a:xfrm>
            <a:off x="434387" y="2004232"/>
            <a:ext cx="11053879" cy="4788219"/>
            <a:chOff x="211709" y="2008970"/>
            <a:chExt cx="11053879" cy="478821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686508-5193-4A20-9D49-46A2E6C8A9B0}"/>
                </a:ext>
              </a:extLst>
            </p:cNvPr>
            <p:cNvGrpSpPr/>
            <p:nvPr/>
          </p:nvGrpSpPr>
          <p:grpSpPr>
            <a:xfrm>
              <a:off x="211709" y="2008970"/>
              <a:ext cx="7315200" cy="4788219"/>
              <a:chOff x="211709" y="2008970"/>
              <a:chExt cx="7315200" cy="478821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BD65D98-E923-4940-A2B6-933C32358B53}"/>
                  </a:ext>
                </a:extLst>
              </p:cNvPr>
              <p:cNvPicPr/>
              <p:nvPr/>
            </p:nvPicPr>
            <p:blipFill rotWithShape="1">
              <a:blip r:embed="rId4"/>
              <a:srcRect t="9337"/>
              <a:stretch/>
            </p:blipFill>
            <p:spPr>
              <a:xfrm>
                <a:off x="211709" y="2130596"/>
                <a:ext cx="7315200" cy="466659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A68F0-1134-4344-B8B6-7D8EF6364D0C}"/>
                  </a:ext>
                </a:extLst>
              </p:cNvPr>
              <p:cNvSpPr txBox="1"/>
              <p:nvPr/>
            </p:nvSpPr>
            <p:spPr>
              <a:xfrm>
                <a:off x="3214916" y="2217384"/>
                <a:ext cx="1367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980XX zips</a:t>
                </a:r>
              </a:p>
            </p:txBody>
          </p:sp>
          <p:sp>
            <p:nvSpPr>
              <p:cNvPr id="19" name="Arrow: Down 18">
                <a:extLst>
                  <a:ext uri="{FF2B5EF4-FFF2-40B4-BE49-F238E27FC236}">
                    <a16:creationId xmlns:a16="http://schemas.microsoft.com/office/drawing/2014/main" id="{B60EC123-3030-4EF5-A689-84053384AA1C}"/>
                  </a:ext>
                </a:extLst>
              </p:cNvPr>
              <p:cNvSpPr/>
              <p:nvPr/>
            </p:nvSpPr>
            <p:spPr>
              <a:xfrm>
                <a:off x="856292" y="2008970"/>
                <a:ext cx="351346" cy="511145"/>
              </a:xfrm>
              <a:prstGeom prst="downArrow">
                <a:avLst>
                  <a:gd name="adj1" fmla="val 50000"/>
                  <a:gd name="adj2" fmla="val 53659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800" b="1" dirty="0">
                    <a:solidFill>
                      <a:srgbClr val="002060"/>
                    </a:solidFill>
                  </a:rPr>
                  <a:t>004</a:t>
                </a:r>
              </a:p>
            </p:txBody>
          </p:sp>
          <p:sp>
            <p:nvSpPr>
              <p:cNvPr id="23" name="Arrow: Down 22">
                <a:extLst>
                  <a:ext uri="{FF2B5EF4-FFF2-40B4-BE49-F238E27FC236}">
                    <a16:creationId xmlns:a16="http://schemas.microsoft.com/office/drawing/2014/main" id="{F9BF6D6C-F337-4AC5-902C-91FFDD3CB2CC}"/>
                  </a:ext>
                </a:extLst>
              </p:cNvPr>
              <p:cNvSpPr/>
              <p:nvPr/>
            </p:nvSpPr>
            <p:spPr>
              <a:xfrm>
                <a:off x="2847141" y="2075571"/>
                <a:ext cx="351346" cy="511145"/>
              </a:xfrm>
              <a:prstGeom prst="downArrow">
                <a:avLst>
                  <a:gd name="adj1" fmla="val 50000"/>
                  <a:gd name="adj2" fmla="val 53659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800" b="1" dirty="0">
                    <a:solidFill>
                      <a:srgbClr val="002060"/>
                    </a:solidFill>
                  </a:rPr>
                  <a:t>039</a:t>
                </a:r>
              </a:p>
            </p:txBody>
          </p:sp>
          <p:sp>
            <p:nvSpPr>
              <p:cNvPr id="24" name="Arrow: Down 23">
                <a:extLst>
                  <a:ext uri="{FF2B5EF4-FFF2-40B4-BE49-F238E27FC236}">
                    <a16:creationId xmlns:a16="http://schemas.microsoft.com/office/drawing/2014/main" id="{670BA5C3-80F9-4040-9CE7-0A14CA23DC0F}"/>
                  </a:ext>
                </a:extLst>
              </p:cNvPr>
              <p:cNvSpPr/>
              <p:nvPr/>
            </p:nvSpPr>
            <p:spPr>
              <a:xfrm>
                <a:off x="2949591" y="2705974"/>
                <a:ext cx="351346" cy="511145"/>
              </a:xfrm>
              <a:prstGeom prst="downArrow">
                <a:avLst>
                  <a:gd name="adj1" fmla="val 50000"/>
                  <a:gd name="adj2" fmla="val 53659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800" b="1" dirty="0">
                    <a:solidFill>
                      <a:srgbClr val="002060"/>
                    </a:solidFill>
                  </a:rPr>
                  <a:t>040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E499F-C016-4CEA-9D69-E421739320D9}"/>
                  </a:ext>
                </a:extLst>
              </p:cNvPr>
              <p:cNvSpPr txBox="1"/>
              <p:nvPr/>
            </p:nvSpPr>
            <p:spPr>
              <a:xfrm>
                <a:off x="1391034" y="2033709"/>
                <a:ext cx="1172116" cy="646331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Key Areas</a:t>
                </a:r>
              </a:p>
              <a:p>
                <a:pPr algn="ctr"/>
                <a:r>
                  <a:rPr lang="en-US" sz="1200" dirty="0"/>
                  <a:t>Median Price</a:t>
                </a:r>
              </a:p>
              <a:p>
                <a:pPr algn="ctr"/>
                <a:r>
                  <a:rPr lang="en-US" sz="1200" dirty="0"/>
                  <a:t>&gt; $1M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C574C5A-C8EC-4286-BB92-B14F0FBD7C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9178" y="5882790"/>
                <a:ext cx="6666562" cy="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BEF5CA-F116-4CF0-8EAE-8C82CDCBC3D7}"/>
                  </a:ext>
                </a:extLst>
              </p:cNvPr>
              <p:cNvSpPr txBox="1"/>
              <p:nvPr/>
            </p:nvSpPr>
            <p:spPr>
              <a:xfrm>
                <a:off x="626116" y="5919716"/>
                <a:ext cx="27751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Median House Price w/o key areas</a:t>
                </a:r>
              </a:p>
            </p:txBody>
          </p:sp>
          <p:cxnSp>
            <p:nvCxnSpPr>
              <p:cNvPr id="31" name="Connector: Curved 30">
                <a:extLst>
                  <a:ext uri="{FF2B5EF4-FFF2-40B4-BE49-F238E27FC236}">
                    <a16:creationId xmlns:a16="http://schemas.microsoft.com/office/drawing/2014/main" id="{DAE14454-97FB-4F86-8250-947BFE6DEB65}"/>
                  </a:ext>
                </a:extLst>
              </p:cNvPr>
              <p:cNvCxnSpPr/>
              <p:nvPr/>
            </p:nvCxnSpPr>
            <p:spPr>
              <a:xfrm rot="5400000" flipH="1" flipV="1">
                <a:off x="3297515" y="5910293"/>
                <a:ext cx="184142" cy="175673"/>
              </a:xfrm>
              <a:prstGeom prst="curvedConnector3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4955DB-BD77-4A10-8A39-180A937C08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9027" y="2130581"/>
                <a:ext cx="0" cy="44008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06DE9E-0FC6-4210-A2C7-7ABCFC0E21C2}"/>
                  </a:ext>
                </a:extLst>
              </p:cNvPr>
              <p:cNvSpPr txBox="1"/>
              <p:nvPr/>
            </p:nvSpPr>
            <p:spPr>
              <a:xfrm>
                <a:off x="5218201" y="2227617"/>
                <a:ext cx="15721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981XX zips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A05083D-592C-4EC2-BAF7-4E5524EA51FF}"/>
                </a:ext>
              </a:extLst>
            </p:cNvPr>
            <p:cNvGrpSpPr/>
            <p:nvPr/>
          </p:nvGrpSpPr>
          <p:grpSpPr>
            <a:xfrm>
              <a:off x="7626057" y="2130595"/>
              <a:ext cx="3639531" cy="4364797"/>
              <a:chOff x="7626057" y="2130595"/>
              <a:chExt cx="3639531" cy="436479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34CDC52-4A78-4590-89AD-72FCDE20801F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6057" y="2130595"/>
                <a:ext cx="3639531" cy="4364797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3FEA9C-BB10-484B-BD7E-D12D4BBA853D}"/>
                  </a:ext>
                </a:extLst>
              </p:cNvPr>
              <p:cNvSpPr txBox="1"/>
              <p:nvPr/>
            </p:nvSpPr>
            <p:spPr>
              <a:xfrm>
                <a:off x="9693400" y="4662540"/>
                <a:ext cx="1572188" cy="369332"/>
              </a:xfrm>
              <a:prstGeom prst="rect">
                <a:avLst/>
              </a:prstGeom>
              <a:solidFill>
                <a:srgbClr val="FFFFFF">
                  <a:alpha val="3098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980XX zips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7A2659-9552-4545-B458-B93D2F3BF811}"/>
                  </a:ext>
                </a:extLst>
              </p:cNvPr>
              <p:cNvSpPr txBox="1"/>
              <p:nvPr/>
            </p:nvSpPr>
            <p:spPr>
              <a:xfrm>
                <a:off x="8038905" y="2412283"/>
                <a:ext cx="1572188" cy="369332"/>
              </a:xfrm>
              <a:prstGeom prst="rect">
                <a:avLst/>
              </a:prstGeom>
              <a:solidFill>
                <a:srgbClr val="FFFFFF">
                  <a:alpha val="3098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981XX zips</a:t>
                </a: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2AF3A72-8417-4081-B608-5A53894520F3}"/>
              </a:ext>
            </a:extLst>
          </p:cNvPr>
          <p:cNvSpPr txBox="1"/>
          <p:nvPr/>
        </p:nvSpPr>
        <p:spPr>
          <a:xfrm>
            <a:off x="6950388" y="1051179"/>
            <a:ext cx="5000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Median Price 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 10% for 981XX zips*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29D0E7-747D-4523-A462-C9F9796083E4}"/>
              </a:ext>
            </a:extLst>
          </p:cNvPr>
          <p:cNvSpPr/>
          <p:nvPr/>
        </p:nvSpPr>
        <p:spPr>
          <a:xfrm>
            <a:off x="10194029" y="367510"/>
            <a:ext cx="739395" cy="5721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0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B4D-566D-4845-B681-CFC0DE4B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of a Waterfront View</a:t>
            </a:r>
          </a:p>
        </p:txBody>
      </p:sp>
      <p:sp>
        <p:nvSpPr>
          <p:cNvPr id="11" name="TextBox 2nd Floor">
            <a:extLst>
              <a:ext uri="{FF2B5EF4-FFF2-40B4-BE49-F238E27FC236}">
                <a16:creationId xmlns:a16="http://schemas.microsoft.com/office/drawing/2014/main" id="{AFC66286-FD46-41B1-B334-4E6BDA1AD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2389075" y="182880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2nd Floor Top">
                <a:extLst>
                  <a:ext uri="{FF2B5EF4-FFF2-40B4-BE49-F238E27FC236}">
                    <a16:creationId xmlns:a16="http://schemas.microsoft.com/office/drawing/2014/main" id="{36C8EACE-85B9-4446-91EF-E7F8FF0AE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9000552"/>
                  </p:ext>
                </p:extLst>
              </p:nvPr>
            </p:nvGraphicFramePr>
            <p:xfrm>
              <a:off x="-3387145" y="2294964"/>
              <a:ext cx="2988999" cy="43030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8999" cy="4303016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2nd Floor Top">
                <a:extLst>
                  <a:ext uri="{FF2B5EF4-FFF2-40B4-BE49-F238E27FC236}">
                    <a16:creationId xmlns:a16="http://schemas.microsoft.com/office/drawing/2014/main" id="{36C8EACE-85B9-4446-91EF-E7F8FF0AE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387145" y="2294964"/>
                <a:ext cx="2988999" cy="430301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3rd Floor">
            <a:extLst>
              <a:ext uri="{FF2B5EF4-FFF2-40B4-BE49-F238E27FC236}">
                <a16:creationId xmlns:a16="http://schemas.microsoft.com/office/drawing/2014/main" id="{0FAAB109-C81C-4FAA-AE05-34053E9A4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6379464" y="182880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146063"/>
                  </p:ext>
                </p:extLst>
              </p:nvPr>
            </p:nvGraphicFramePr>
            <p:xfrm>
              <a:off x="-7415784" y="2294964"/>
              <a:ext cx="3030175" cy="404658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415784" y="2294964"/>
                <a:ext cx="3030175" cy="404658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Roof">
            <a:extLst>
              <a:ext uri="{FF2B5EF4-FFF2-40B4-BE49-F238E27FC236}">
                <a16:creationId xmlns:a16="http://schemas.microsoft.com/office/drawing/2014/main" id="{00EAADDF-FCBB-4DBE-84D9-C6A4D63AC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25440" y="-92659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Roof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Roof">
                <a:extLst>
                  <a:ext uri="{FF2B5EF4-FFF2-40B4-BE49-F238E27FC236}">
                    <a16:creationId xmlns:a16="http://schemas.microsoft.com/office/drawing/2014/main" id="{40305D84-E482-4A01-AD43-FDBF964DA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1876577"/>
                  </p:ext>
                </p:extLst>
              </p:nvPr>
            </p:nvGraphicFramePr>
            <p:xfrm>
              <a:off x="783824" y="-1449970"/>
              <a:ext cx="4073917" cy="123320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4073917" cy="1233208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Roof">
                <a:extLst>
                  <a:ext uri="{FF2B5EF4-FFF2-40B4-BE49-F238E27FC236}">
                    <a16:creationId xmlns:a16="http://schemas.microsoft.com/office/drawing/2014/main" id="{40305D84-E482-4A01-AD43-FDBF964DA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824" y="-1449970"/>
                <a:ext cx="4073917" cy="123320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9CAD460-459C-4AF9-A059-59E46070EA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275" y="1162112"/>
            <a:ext cx="6321551" cy="4106389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64BD69C-A6BB-41E1-B7AB-205929B24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Waterfront Views are intuitively value </a:t>
            </a:r>
          </a:p>
          <a:p>
            <a:endParaRPr lang="en-US" dirty="0"/>
          </a:p>
          <a:p>
            <a:r>
              <a:rPr lang="en-US" dirty="0"/>
              <a:t>But how much value do we place on it ?</a:t>
            </a:r>
          </a:p>
          <a:p>
            <a:endParaRPr lang="en-US" dirty="0"/>
          </a:p>
          <a:p>
            <a:r>
              <a:rPr lang="en-US" dirty="0"/>
              <a:t>The Median Price per </a:t>
            </a:r>
            <a:r>
              <a:rPr lang="en-US" dirty="0" err="1"/>
              <a:t>Sq</a:t>
            </a:r>
            <a:r>
              <a:rPr lang="en-US" dirty="0"/>
              <a:t> Ft is ~ 2X more for waterfront view properties</a:t>
            </a:r>
          </a:p>
          <a:p>
            <a:endParaRPr lang="en-US" dirty="0"/>
          </a:p>
          <a:p>
            <a:r>
              <a:rPr lang="en-US" dirty="0"/>
              <a:t>The Median Home Price may be up 3X more for a Waterfront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34A271-FBD1-4D84-848C-258C5005BB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275" y="5458214"/>
            <a:ext cx="6321551" cy="10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8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366D8A1-14BF-419A-9166-A5710C34B5BF}"/>
              </a:ext>
            </a:extLst>
          </p:cNvPr>
          <p:cNvPicPr/>
          <p:nvPr/>
        </p:nvPicPr>
        <p:blipFill rotWithShape="1">
          <a:blip r:embed="rId2"/>
          <a:srcRect l="51449" t="7119" r="362"/>
          <a:stretch/>
        </p:blipFill>
        <p:spPr>
          <a:xfrm>
            <a:off x="7525408" y="3765702"/>
            <a:ext cx="3304860" cy="2832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B61DDB-B81F-4FF5-A03A-8867F55ADFF9}"/>
              </a:ext>
            </a:extLst>
          </p:cNvPr>
          <p:cNvPicPr/>
          <p:nvPr/>
        </p:nvPicPr>
        <p:blipFill rotWithShape="1">
          <a:blip r:embed="rId2"/>
          <a:srcRect l="-856" t="8763" r="49866" b="-6089"/>
          <a:stretch/>
        </p:blipFill>
        <p:spPr>
          <a:xfrm>
            <a:off x="7243517" y="673535"/>
            <a:ext cx="3496894" cy="2967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B3E6D-3952-46A2-AB12-C301F7639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9673" y="155542"/>
            <a:ext cx="5124910" cy="2387600"/>
          </a:xfrm>
        </p:spPr>
        <p:txBody>
          <a:bodyPr/>
          <a:lstStyle/>
          <a:p>
            <a:r>
              <a:rPr lang="en-US" dirty="0"/>
              <a:t>The Value of Grade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2212F-BA93-4EFF-8CBC-197BFCF0E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Consistently: Latitude, Grade, Living area, Age of the house.  </a:t>
            </a:r>
          </a:p>
          <a:p>
            <a:r>
              <a:rPr lang="en-US" dirty="0"/>
              <a:t>Most of these make intuitive sense.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1B129-967F-433F-9E38-D3B149CA9E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 anchorCtr="0">
            <a:normAutofit/>
          </a:bodyPr>
          <a:lstStyle/>
          <a:p>
            <a:r>
              <a:rPr lang="en-US" sz="2400" dirty="0"/>
              <a:t>What were the most important features as determined by the model fitting 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6099E-9BD3-4336-8137-9CE9F1C4BC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Of those, the Grade is one of the few factors which potentially could be improved by homeowners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53EE6-E383-4C87-9EF9-7A44FB0A0CD3}"/>
              </a:ext>
            </a:extLst>
          </p:cNvPr>
          <p:cNvSpPr txBox="1"/>
          <p:nvPr/>
        </p:nvSpPr>
        <p:spPr>
          <a:xfrm>
            <a:off x="8228384" y="4066957"/>
            <a:ext cx="20148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02060"/>
                </a:solidFill>
              </a:rPr>
              <a:t> Changes of grade increase median Price Per </a:t>
            </a:r>
            <a:r>
              <a:rPr lang="en-US" sz="1000" b="1" dirty="0" err="1">
                <a:solidFill>
                  <a:srgbClr val="002060"/>
                </a:solidFill>
              </a:rPr>
              <a:t>SqFt</a:t>
            </a:r>
            <a:r>
              <a:rPr lang="en-US" sz="1000" b="1" dirty="0">
                <a:solidFill>
                  <a:srgbClr val="002060"/>
                </a:solidFill>
              </a:rPr>
              <a:t>, but other factors also </a:t>
            </a:r>
            <a:r>
              <a:rPr lang="en-US" sz="1000" b="1" dirty="0" err="1">
                <a:solidFill>
                  <a:srgbClr val="002060"/>
                </a:solidFill>
              </a:rPr>
              <a:t>impotant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A9886-4724-457C-B06F-D26F47C4CD2E}"/>
              </a:ext>
            </a:extLst>
          </p:cNvPr>
          <p:cNvSpPr txBox="1"/>
          <p:nvPr/>
        </p:nvSpPr>
        <p:spPr>
          <a:xfrm>
            <a:off x="8205177" y="980010"/>
            <a:ext cx="20148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02060"/>
                </a:solidFill>
              </a:rPr>
              <a:t> Changes of grade greatly increase median home value ~40% per grade</a:t>
            </a:r>
            <a:endParaRPr lang="en-US" sz="1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30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82" y="747874"/>
            <a:ext cx="1914446" cy="67873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16" name="Bottom Divider">
            <a:extLst>
              <a:ext uri="{FF2B5EF4-FFF2-40B4-BE49-F238E27FC236}">
                <a16:creationId xmlns:a16="http://schemas.microsoft.com/office/drawing/2014/main" id="{A73BBC22-504F-4077-93B5-C70A35A74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4959666"/>
            <a:ext cx="3409517" cy="211015"/>
            <a:chOff x="8187070" y="1740886"/>
            <a:chExt cx="3409517" cy="21101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146F1D-40B2-44B0-8CC5-A7BAB2AA7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ine and dot 25">
              <a:extLst>
                <a:ext uri="{FF2B5EF4-FFF2-40B4-BE49-F238E27FC236}">
                  <a16:creationId xmlns:a16="http://schemas.microsoft.com/office/drawing/2014/main" id="{4400F7A5-9056-4FBE-9DD2-6E2A70C8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3" name="Middle Divider">
            <a:extLst>
              <a:ext uri="{FF2B5EF4-FFF2-40B4-BE49-F238E27FC236}">
                <a16:creationId xmlns:a16="http://schemas.microsoft.com/office/drawing/2014/main" id="{4485E7BD-48DB-4BA1-A6AB-E3099C91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3330422"/>
            <a:ext cx="3409517" cy="211015"/>
            <a:chOff x="8187070" y="1740886"/>
            <a:chExt cx="3409517" cy="21101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BCF8A7-AA99-441F-9AD2-8536F7EDA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and dot 25">
              <a:extLst>
                <a:ext uri="{FF2B5EF4-FFF2-40B4-BE49-F238E27FC236}">
                  <a16:creationId xmlns:a16="http://schemas.microsoft.com/office/drawing/2014/main" id="{3F7F28B0-2D32-47DD-AC0E-951974907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0" name="Top Divider">
            <a:extLst>
              <a:ext uri="{FF2B5EF4-FFF2-40B4-BE49-F238E27FC236}">
                <a16:creationId xmlns:a16="http://schemas.microsoft.com/office/drawing/2014/main" id="{6D2D42DE-61EE-4290-9EC3-2D9AB606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EAB0EC-C3CB-47E6-9B3B-71B858405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ine and dot 25">
              <a:extLst>
                <a:ext uri="{FF2B5EF4-FFF2-40B4-BE49-F238E27FC236}">
                  <a16:creationId xmlns:a16="http://schemas.microsoft.com/office/drawing/2014/main" id="{CC1A943B-5E19-4E85-8B9F-4A27BB30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2" name="TextBox 1st Floor" descr="1st FLOOR: &#10;Panoramic window allows natural light to flow into the house">
            <a:extLst>
              <a:ext uri="{FF2B5EF4-FFF2-40B4-BE49-F238E27FC236}">
                <a16:creationId xmlns:a16="http://schemas.microsoft.com/office/drawing/2014/main" id="{229EF21A-3897-4010-889B-0020EDCCD3D5}"/>
              </a:ext>
            </a:extLst>
          </p:cNvPr>
          <p:cNvSpPr txBox="1"/>
          <p:nvPr/>
        </p:nvSpPr>
        <p:spPr>
          <a:xfrm>
            <a:off x="8216267" y="5324035"/>
            <a:ext cx="352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Grade improvements may be the best way to increase home price (2X or more)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nd Floor" descr="2nd FLOOR:&#10;Stone tiling is delightfully accompanied by soft grey tones">
            <a:extLst>
              <a:ext uri="{FF2B5EF4-FFF2-40B4-BE49-F238E27FC236}">
                <a16:creationId xmlns:a16="http://schemas.microsoft.com/office/drawing/2014/main" id="{311207BA-510F-4CC2-B95E-F9A57549F64D}"/>
              </a:ext>
            </a:extLst>
          </p:cNvPr>
          <p:cNvSpPr txBox="1"/>
          <p:nvPr/>
        </p:nvSpPr>
        <p:spPr>
          <a:xfrm>
            <a:off x="8216267" y="3747044"/>
            <a:ext cx="3528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Waterfront Views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Worth ~2x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 Median Price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Up to 3X  Price/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SqFt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3rd Floor" descr="3rd FLOOR: &#10;Large terrace finished in cool grey for the perfect neutral effect">
            <a:extLst>
              <a:ext uri="{FF2B5EF4-FFF2-40B4-BE49-F238E27FC236}">
                <a16:creationId xmlns:a16="http://schemas.microsoft.com/office/drawing/2014/main" id="{7EF3B4B3-FB3D-4E7E-80AF-055BB0C8F0D2}"/>
              </a:ext>
            </a:extLst>
          </p:cNvPr>
          <p:cNvSpPr txBox="1"/>
          <p:nvPr/>
        </p:nvSpPr>
        <p:spPr>
          <a:xfrm>
            <a:off x="8220320" y="2002525"/>
            <a:ext cx="3528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Location: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Still important,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zipcodes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shown only 10% Median house price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</a:t>
            </a:r>
          </a:p>
        </p:txBody>
      </p:sp>
      <p:sp>
        <p:nvSpPr>
          <p:cNvPr id="19" name="TextBox Roof" descr="ROOF: &#10;Stepped rear design offers attractive viewing profile">
            <a:extLst>
              <a:ext uri="{FF2B5EF4-FFF2-40B4-BE49-F238E27FC236}">
                <a16:creationId xmlns:a16="http://schemas.microsoft.com/office/drawing/2014/main" id="{66612101-C7BF-4702-8E02-EFE68AC5CD53}"/>
              </a:ext>
            </a:extLst>
          </p:cNvPr>
          <p:cNvSpPr txBox="1"/>
          <p:nvPr/>
        </p:nvSpPr>
        <p:spPr>
          <a:xfrm>
            <a:off x="8216267" y="593062"/>
            <a:ext cx="35280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Location: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Price per Sq. Ft. systematically tracks to latitude. Use this data for future pricing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AAD0E8-F361-48FD-AFB4-73E7C80A514F}"/>
              </a:ext>
            </a:extLst>
          </p:cNvPr>
          <p:cNvPicPr/>
          <p:nvPr/>
        </p:nvPicPr>
        <p:blipFill rotWithShape="1">
          <a:blip r:embed="rId2"/>
          <a:srcRect l="53443" r="1958"/>
          <a:stretch/>
        </p:blipFill>
        <p:spPr>
          <a:xfrm>
            <a:off x="2557596" y="274296"/>
            <a:ext cx="2179690" cy="183100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9781BA6-FA7A-4AF5-8966-39A2614BFC6D}"/>
              </a:ext>
            </a:extLst>
          </p:cNvPr>
          <p:cNvGrpSpPr/>
          <p:nvPr/>
        </p:nvGrpSpPr>
        <p:grpSpPr>
          <a:xfrm>
            <a:off x="2392513" y="2314000"/>
            <a:ext cx="5300216" cy="572196"/>
            <a:chOff x="2392513" y="2314000"/>
            <a:chExt cx="5300216" cy="57219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D86336F-9EE6-426C-983B-26104E30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2513" y="2327512"/>
              <a:ext cx="5300216" cy="51709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1841829-4F1D-4946-A6A6-917F0B5B3440}"/>
                </a:ext>
              </a:extLst>
            </p:cNvPr>
            <p:cNvSpPr/>
            <p:nvPr/>
          </p:nvSpPr>
          <p:spPr>
            <a:xfrm>
              <a:off x="5726302" y="2314000"/>
              <a:ext cx="739395" cy="5721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ADD92F-5F99-46F9-BCC3-9223991FC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95" y="4903166"/>
            <a:ext cx="2290260" cy="19173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FE452E-55BF-4A6C-B993-66C03CC58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714" y="3212591"/>
            <a:ext cx="2627190" cy="17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06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507B8A1-BF7F-4D53-B9F7-1E5A6E49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23" y="1791579"/>
            <a:ext cx="6841783" cy="4259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434" y="2246239"/>
            <a:ext cx="2101023" cy="945588"/>
          </a:xfrm>
        </p:spPr>
        <p:txBody>
          <a:bodyPr>
            <a:normAutofit/>
          </a:bodyPr>
          <a:lstStyle/>
          <a:p>
            <a:r>
              <a:rPr lang="en-US" dirty="0"/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74493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4_Fabrikam Residences - The ultimate in modern living_AAS_v3" id="{4F10FA21-956F-4FAE-8916-12C2ED7CE466}" vid="{F00D84C3-6871-479E-9584-F321DC8849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4B281B-84D7-4FF9-8060-83D86B79551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9CCDF56-E17E-440D-90F0-BE107B5CD7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17EFA7-599D-4AEF-B86F-A6380F036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Fabrikam Residences - The ultimate in modern living</Template>
  <TotalTime>0</TotalTime>
  <Words>500</Words>
  <Application>Microsoft Office PowerPoint</Application>
  <PresentationFormat>Widescreen</PresentationFormat>
  <Paragraphs>85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</vt:lpstr>
      <vt:lpstr>Rosario Theme</vt:lpstr>
      <vt:lpstr>Connecting with realtors on home pricing intuition based on data science </vt:lpstr>
      <vt:lpstr>Traditional Home Value Intuition </vt:lpstr>
      <vt:lpstr>Data Scope</vt:lpstr>
      <vt:lpstr>Housing Metrics as a Function of Location</vt:lpstr>
      <vt:lpstr>Zip Codes Versus Price </vt:lpstr>
      <vt:lpstr>Value of a Waterfront View</vt:lpstr>
      <vt:lpstr>The Value of Grade</vt:lpstr>
      <vt:lpstr>Summary</vt:lpstr>
      <vt:lpstr>Thanks !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2019-09-15T16:35:36Z</dcterms:created>
  <dcterms:modified xsi:type="dcterms:W3CDTF">2019-09-15T19:14:35Z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